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pos="398" userDrawn="1">
          <p15:clr>
            <a:srgbClr val="A4A3A4"/>
          </p15:clr>
        </p15:guide>
        <p15:guide id="4" pos="58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873C"/>
    <a:srgbClr val="D79E4D"/>
    <a:srgbClr val="C89E60"/>
    <a:srgbClr val="F4D96A"/>
    <a:srgbClr val="F7931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486" autoAdjust="0"/>
    <p:restoredTop sz="94660"/>
  </p:normalViewPr>
  <p:slideViewPr>
    <p:cSldViewPr snapToGrid="0" showGuides="1">
      <p:cViewPr>
        <p:scale>
          <a:sx n="86" d="100"/>
          <a:sy n="86" d="100"/>
        </p:scale>
        <p:origin x="1800" y="704"/>
      </p:cViewPr>
      <p:guideLst>
        <p:guide orient="horz" pos="2160"/>
        <p:guide pos="3120"/>
        <p:guide pos="398"/>
        <p:guide pos="581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1928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9247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4918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666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14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6048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0292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789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875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00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4677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D7F55-9B24-4501-82FC-3CE73C411262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87E97-35C6-4AC9-823A-4469B2DF0A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6424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microsoft.com/office/2007/relationships/hdphoto" Target="../media/hdphoto2.wdp"/><Relationship Id="rId18" Type="http://schemas.openxmlformats.org/officeDocument/2006/relationships/image" Target="../media/image14.jpeg"/><Relationship Id="rId3" Type="http://schemas.microsoft.com/office/2007/relationships/hdphoto" Target="../media/hdphoto1.wdp"/><Relationship Id="rId7" Type="http://schemas.openxmlformats.org/officeDocument/2006/relationships/image" Target="../media/image5.jpg"/><Relationship Id="rId12" Type="http://schemas.openxmlformats.org/officeDocument/2006/relationships/image" Target="../media/image10.png"/><Relationship Id="rId17" Type="http://schemas.openxmlformats.org/officeDocument/2006/relationships/image" Target="../media/image13.png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20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microsoft.com/office/2007/relationships/hdphoto" Target="../media/hdphoto3.wdp"/><Relationship Id="rId10" Type="http://schemas.openxmlformats.org/officeDocument/2006/relationships/image" Target="../media/image8.jpeg"/><Relationship Id="rId19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7.jp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4EBFAE9C-0555-474A-9025-414CD75DA88B}"/>
              </a:ext>
            </a:extLst>
          </p:cNvPr>
          <p:cNvSpPr/>
          <p:nvPr/>
        </p:nvSpPr>
        <p:spPr>
          <a:xfrm>
            <a:off x="0" y="2363073"/>
            <a:ext cx="9906000" cy="123665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8A8B8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8F8172E1-08D0-CC4E-AF09-EC82C0746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2501974"/>
            <a:ext cx="8356600" cy="927100"/>
          </a:xfrm>
          <a:prstGeom prst="rect">
            <a:avLst/>
          </a:prstGeom>
        </p:spPr>
      </p:pic>
      <p:sp>
        <p:nvSpPr>
          <p:cNvPr id="55" name="Rounded Rectangle 95">
            <a:extLst>
              <a:ext uri="{FF2B5EF4-FFF2-40B4-BE49-F238E27FC236}">
                <a16:creationId xmlns:a16="http://schemas.microsoft.com/office/drawing/2014/main" id="{22A5FC5D-099C-4D43-BA11-12BEFBE6FAA4}"/>
              </a:ext>
            </a:extLst>
          </p:cNvPr>
          <p:cNvSpPr/>
          <p:nvPr/>
        </p:nvSpPr>
        <p:spPr>
          <a:xfrm>
            <a:off x="0" y="1187171"/>
            <a:ext cx="9906000" cy="676353"/>
          </a:xfrm>
          <a:prstGeom prst="roundRect">
            <a:avLst>
              <a:gd name="adj" fmla="val 0"/>
            </a:avLst>
          </a:prstGeom>
          <a:solidFill>
            <a:srgbClr val="C89E60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C89E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899DA2-FF11-416F-8E7D-BDD2825397FB}"/>
              </a:ext>
            </a:extLst>
          </p:cNvPr>
          <p:cNvSpPr/>
          <p:nvPr/>
        </p:nvSpPr>
        <p:spPr>
          <a:xfrm>
            <a:off x="0" y="1316"/>
            <a:ext cx="9906000" cy="1329773"/>
          </a:xfrm>
          <a:prstGeom prst="rect">
            <a:avLst/>
          </a:prstGeom>
          <a:solidFill>
            <a:srgbClr val="28282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8A8B8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CA1072-5B3C-481F-8B7B-C6FCC013E802}"/>
              </a:ext>
            </a:extLst>
          </p:cNvPr>
          <p:cNvSpPr/>
          <p:nvPr/>
        </p:nvSpPr>
        <p:spPr>
          <a:xfrm>
            <a:off x="1493136" y="1360787"/>
            <a:ext cx="6933236" cy="44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1200" dirty="0">
                <a:latin typeface="Gotham HTF Book" pitchFamily="2" charset="77"/>
                <a:cs typeface="Arial" pitchFamily="34" charset="0"/>
              </a:rPr>
              <a:t>Committed to advancing the art of the possible by pushing the frontiers of decentralisation, animated by an uncompromising </a:t>
            </a:r>
            <a:r>
              <a:rPr lang="en-GB" sz="1200" dirty="0" err="1">
                <a:latin typeface="Gotham HTF Book" pitchFamily="2" charset="77"/>
                <a:cs typeface="Arial" pitchFamily="34" charset="0"/>
              </a:rPr>
              <a:t>cypherpunk</a:t>
            </a:r>
            <a:r>
              <a:rPr lang="en-GB" sz="1200" dirty="0">
                <a:latin typeface="Gotham HTF Book" pitchFamily="2" charset="77"/>
                <a:cs typeface="Arial" pitchFamily="34" charset="0"/>
              </a:rPr>
              <a:t> spirit.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72937CA-A1E6-40B1-8724-7CD100D4D75B}"/>
              </a:ext>
            </a:extLst>
          </p:cNvPr>
          <p:cNvSpPr/>
          <p:nvPr/>
        </p:nvSpPr>
        <p:spPr>
          <a:xfrm>
            <a:off x="7194040" y="337975"/>
            <a:ext cx="110348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GB" sz="1100" dirty="0">
                <a:solidFill>
                  <a:schemeClr val="bg1"/>
                </a:solidFill>
                <a:latin typeface="Gotham HTF Book" pitchFamily="2" charset="77"/>
                <a:cs typeface="Arial" pitchFamily="34" charset="0"/>
              </a:rPr>
              <a:t>In association with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990488-78E2-49BF-B4E7-78CEE121DEE8}"/>
              </a:ext>
            </a:extLst>
          </p:cNvPr>
          <p:cNvSpPr txBox="1"/>
          <p:nvPr/>
        </p:nvSpPr>
        <p:spPr>
          <a:xfrm>
            <a:off x="534224" y="3818474"/>
            <a:ext cx="2730887" cy="328013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400" b="1" dirty="0">
                <a:solidFill>
                  <a:srgbClr val="D79E4D"/>
                </a:solidFill>
                <a:latin typeface="Gotham HTF Black" pitchFamily="2" charset="77"/>
                <a:cs typeface="Arial" pitchFamily="34" charset="0"/>
              </a:rPr>
              <a:t>OUR PRINCIPLES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52F7D9-BE5B-464D-8BD4-8066B3657135}"/>
              </a:ext>
            </a:extLst>
          </p:cNvPr>
          <p:cNvSpPr/>
          <p:nvPr/>
        </p:nvSpPr>
        <p:spPr>
          <a:xfrm>
            <a:off x="97132" y="4161393"/>
            <a:ext cx="2093176" cy="2056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Censorship Resistance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Centralization Resistance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Community Project Structure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Confiscation Resistance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DAO Governance 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Distributed Consensus secured by PoW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Economically Secure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Energy-Efficiency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CF8C37-C7E8-41B0-8C9E-A8A805463ACF}"/>
              </a:ext>
            </a:extLst>
          </p:cNvPr>
          <p:cNvSpPr txBox="1"/>
          <p:nvPr/>
        </p:nvSpPr>
        <p:spPr>
          <a:xfrm>
            <a:off x="3649477" y="3818474"/>
            <a:ext cx="2730887" cy="328013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400" b="1" dirty="0">
                <a:solidFill>
                  <a:srgbClr val="D79E4D"/>
                </a:solidFill>
                <a:latin typeface="Gotham HTF Black" pitchFamily="2" charset="77"/>
                <a:cs typeface="Arial" pitchFamily="34" charset="0"/>
              </a:rPr>
              <a:t>OUR PRACTICES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492BA5-9362-4483-9A64-8EF1F4690A58}"/>
              </a:ext>
            </a:extLst>
          </p:cNvPr>
          <p:cNvSpPr/>
          <p:nvPr/>
        </p:nvSpPr>
        <p:spPr>
          <a:xfrm>
            <a:off x="3761937" y="4150760"/>
            <a:ext cx="249787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  <a:spcAft>
                <a:spcPts val="600"/>
              </a:spcAft>
            </a:pPr>
            <a:r>
              <a:rPr lang="en-GB" sz="12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Committed to High Assurance</a:t>
            </a:r>
          </a:p>
          <a:p>
            <a:pPr algn="ctr">
              <a:spcBef>
                <a:spcPts val="200"/>
              </a:spcBef>
              <a:spcAft>
                <a:spcPts val="600"/>
              </a:spcAft>
            </a:pPr>
            <a:r>
              <a:rPr lang="en-GB" sz="12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Community Driven</a:t>
            </a:r>
          </a:p>
          <a:p>
            <a:pPr algn="ctr">
              <a:spcBef>
                <a:spcPts val="200"/>
              </a:spcBef>
              <a:spcAft>
                <a:spcPts val="600"/>
              </a:spcAft>
            </a:pPr>
            <a:r>
              <a:rPr lang="en-GB" sz="12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Incremental Changes</a:t>
            </a:r>
          </a:p>
          <a:p>
            <a:pPr algn="ctr">
              <a:spcBef>
                <a:spcPts val="200"/>
              </a:spcBef>
              <a:spcAft>
                <a:spcPts val="600"/>
              </a:spcAft>
            </a:pPr>
            <a:r>
              <a:rPr lang="en-GB" sz="12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Safety Orientation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DC93A8-1EB4-4DD1-8C6F-600532A1FA77}"/>
              </a:ext>
            </a:extLst>
          </p:cNvPr>
          <p:cNvSpPr txBox="1"/>
          <p:nvPr/>
        </p:nvSpPr>
        <p:spPr>
          <a:xfrm>
            <a:off x="6706432" y="3818474"/>
            <a:ext cx="2730887" cy="328013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400" b="1" dirty="0">
                <a:solidFill>
                  <a:srgbClr val="D79E4D"/>
                </a:solidFill>
                <a:latin typeface="Gotham HTF Black" pitchFamily="2" charset="77"/>
                <a:cs typeface="Arial" pitchFamily="34" charset="0"/>
              </a:rPr>
              <a:t>OUR PEOPLE</a:t>
            </a:r>
          </a:p>
        </p:txBody>
      </p:sp>
      <p:pic>
        <p:nvPicPr>
          <p:cNvPr id="24" name="Picture 23" descr="Logo&#10;&#10;Description automatically generated">
            <a:extLst>
              <a:ext uri="{FF2B5EF4-FFF2-40B4-BE49-F238E27FC236}">
                <a16:creationId xmlns:a16="http://schemas.microsoft.com/office/drawing/2014/main" id="{466E7248-824A-45A4-827F-D8B00BBD62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181" y="2655190"/>
            <a:ext cx="1461578" cy="583545"/>
          </a:xfrm>
          <a:prstGeom prst="rect">
            <a:avLst/>
          </a:prstGeom>
        </p:spPr>
      </p:pic>
      <p:pic>
        <p:nvPicPr>
          <p:cNvPr id="29" name="Picture 28" descr="Logo&#10;&#10;Description automatically generated">
            <a:extLst>
              <a:ext uri="{FF2B5EF4-FFF2-40B4-BE49-F238E27FC236}">
                <a16:creationId xmlns:a16="http://schemas.microsoft.com/office/drawing/2014/main" id="{8A98E3F7-4DC6-4198-BBC7-8EDED64E10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226" y="2704606"/>
            <a:ext cx="567036" cy="55119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71C1EE08-B4E4-41EE-B7FA-68EE95E8FCE1}"/>
              </a:ext>
            </a:extLst>
          </p:cNvPr>
          <p:cNvSpPr txBox="1"/>
          <p:nvPr/>
        </p:nvSpPr>
        <p:spPr>
          <a:xfrm>
            <a:off x="620250" y="2037990"/>
            <a:ext cx="8605838" cy="285719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400" b="1" dirty="0">
                <a:solidFill>
                  <a:srgbClr val="D79E4D"/>
                </a:solidFill>
                <a:latin typeface="Gotham HTF Black" pitchFamily="2" charset="77"/>
                <a:cs typeface="Arial" pitchFamily="34" charset="0"/>
              </a:rPr>
              <a:t>OUR CORE PROTOCOLS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3B70621-7B01-4F7A-8DA0-93C944F9C666}"/>
              </a:ext>
            </a:extLst>
          </p:cNvPr>
          <p:cNvSpPr txBox="1"/>
          <p:nvPr/>
        </p:nvSpPr>
        <p:spPr>
          <a:xfrm>
            <a:off x="6706462" y="4180424"/>
            <a:ext cx="1203132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Todd Lewis</a:t>
            </a:r>
            <a:b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</a:b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Brick Abode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B1AF9A2-FB51-4450-9A78-296CF2F144A1}"/>
              </a:ext>
            </a:extLst>
          </p:cNvPr>
          <p:cNvSpPr txBox="1"/>
          <p:nvPr/>
        </p:nvSpPr>
        <p:spPr>
          <a:xfrm>
            <a:off x="6706461" y="4819064"/>
            <a:ext cx="1052661" cy="2616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1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Yoga Dude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srgbClr val="282827"/>
              </a:solidFill>
              <a:effectLst/>
              <a:uLnTx/>
              <a:uFillTx/>
              <a:latin typeface="Gotham HTF Book" pitchFamily="2" charset="77"/>
              <a:ea typeface="+mn-ea"/>
              <a:cs typeface="Arial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EF46A8F-E55C-4FA4-BBE8-CEE02F613416}"/>
              </a:ext>
            </a:extLst>
          </p:cNvPr>
          <p:cNvSpPr txBox="1"/>
          <p:nvPr/>
        </p:nvSpPr>
        <p:spPr>
          <a:xfrm>
            <a:off x="6706462" y="5279495"/>
            <a:ext cx="953430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>
              <a:spcBef>
                <a:spcPts val="200"/>
              </a:spcBef>
              <a:defRPr/>
            </a:pPr>
            <a:r>
              <a:rPr lang="en-GB" sz="11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Dave K Freeman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4562187-E142-4C27-A015-1C9F1B495C56}"/>
              </a:ext>
            </a:extLst>
          </p:cNvPr>
          <p:cNvSpPr txBox="1"/>
          <p:nvPr/>
        </p:nvSpPr>
        <p:spPr>
          <a:xfrm>
            <a:off x="8352619" y="4188384"/>
            <a:ext cx="1566747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100" dirty="0" err="1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Rehrar</a:t>
            </a:r>
            <a:br>
              <a:rPr lang="en-GB" sz="11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</a:br>
            <a:r>
              <a:rPr lang="en-GB" sz="11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Cypher Stack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srgbClr val="282827"/>
              </a:solidFill>
              <a:effectLst/>
              <a:uLnTx/>
              <a:uFillTx/>
              <a:latin typeface="Gotham HTF Book" pitchFamily="2" charset="77"/>
              <a:ea typeface="+mn-ea"/>
              <a:cs typeface="Arial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C2ABAFC-1D48-49C5-A7D1-7FB4689C45B0}"/>
              </a:ext>
            </a:extLst>
          </p:cNvPr>
          <p:cNvSpPr txBox="1"/>
          <p:nvPr/>
        </p:nvSpPr>
        <p:spPr>
          <a:xfrm>
            <a:off x="8352620" y="4819064"/>
            <a:ext cx="953430" cy="2616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100" dirty="0" err="1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Blacktygr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srgbClr val="282827"/>
              </a:solidFill>
              <a:effectLst/>
              <a:uLnTx/>
              <a:uFillTx/>
              <a:latin typeface="Gotham HTF Book" pitchFamily="2" charset="77"/>
              <a:ea typeface="+mn-ea"/>
              <a:cs typeface="Arial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E763A32-E1C2-4D9B-B216-5E7CACC3AF21}"/>
              </a:ext>
            </a:extLst>
          </p:cNvPr>
          <p:cNvSpPr txBox="1"/>
          <p:nvPr/>
        </p:nvSpPr>
        <p:spPr>
          <a:xfrm>
            <a:off x="8352620" y="5279495"/>
            <a:ext cx="1287966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spcBef>
                <a:spcPts val="200"/>
              </a:spcBef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Robert</a:t>
            </a:r>
            <a:b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</a:br>
            <a:r>
              <a:rPr kumimoji="0" lang="en-GB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FastEpic</a:t>
            </a:r>
            <a:endParaRPr lang="en-GB" sz="1100" dirty="0">
              <a:solidFill>
                <a:srgbClr val="282827"/>
              </a:solidFill>
              <a:highlight>
                <a:srgbClr val="FFFF00"/>
              </a:highlight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D1ABB396-6832-4721-969A-17A33E2EF27E}"/>
              </a:ext>
            </a:extLst>
          </p:cNvPr>
          <p:cNvSpPr/>
          <p:nvPr/>
        </p:nvSpPr>
        <p:spPr>
          <a:xfrm>
            <a:off x="6333321" y="4767424"/>
            <a:ext cx="390292" cy="390292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GB" sz="1000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432FA215-3736-4EC8-B493-432A74811AC4}"/>
              </a:ext>
            </a:extLst>
          </p:cNvPr>
          <p:cNvSpPr/>
          <p:nvPr/>
        </p:nvSpPr>
        <p:spPr>
          <a:xfrm>
            <a:off x="6333321" y="5312963"/>
            <a:ext cx="390292" cy="390292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GB" sz="1000" dirty="0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FA4E0225-C3F5-4C62-A885-C2004BA51F4E}"/>
              </a:ext>
            </a:extLst>
          </p:cNvPr>
          <p:cNvSpPr/>
          <p:nvPr/>
        </p:nvSpPr>
        <p:spPr>
          <a:xfrm>
            <a:off x="7967904" y="4233101"/>
            <a:ext cx="390292" cy="390292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GB" sz="1000" dirty="0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9FDB701A-5B97-4BC1-8B28-8F0F6CA77843}"/>
              </a:ext>
            </a:extLst>
          </p:cNvPr>
          <p:cNvSpPr/>
          <p:nvPr/>
        </p:nvSpPr>
        <p:spPr>
          <a:xfrm>
            <a:off x="7967904" y="4774258"/>
            <a:ext cx="390292" cy="390292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GB" sz="1000" dirty="0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9A23623F-5394-4FE2-9D63-2517DE376985}"/>
              </a:ext>
            </a:extLst>
          </p:cNvPr>
          <p:cNvSpPr/>
          <p:nvPr/>
        </p:nvSpPr>
        <p:spPr>
          <a:xfrm>
            <a:off x="7967904" y="5315415"/>
            <a:ext cx="390292" cy="390292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GB" sz="1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75B0DF5-0424-8745-924F-270A9D79D52D}"/>
              </a:ext>
            </a:extLst>
          </p:cNvPr>
          <p:cNvGrpSpPr/>
          <p:nvPr/>
        </p:nvGrpSpPr>
        <p:grpSpPr>
          <a:xfrm>
            <a:off x="358815" y="-253030"/>
            <a:ext cx="3669329" cy="1990142"/>
            <a:chOff x="-668337" y="-354321"/>
            <a:chExt cx="10066979" cy="546004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DD2B3B2-16D3-D14A-95E8-015BCC456E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9884"/>
            <a:stretch/>
          </p:blipFill>
          <p:spPr>
            <a:xfrm>
              <a:off x="-668337" y="-354321"/>
              <a:ext cx="2983274" cy="5460049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52B20781-7025-BE41-80F1-D1E8267E36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rightnessContrast bright="-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52" t="27801" r="-1490" b="27416"/>
            <a:stretch/>
          </p:blipFill>
          <p:spPr>
            <a:xfrm>
              <a:off x="2708476" y="1165525"/>
              <a:ext cx="6690166" cy="2445189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D623F2A-86ED-7049-B751-812661B248C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04" y="163657"/>
            <a:ext cx="998959" cy="998959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33D4292A-E54D-464B-9E8F-30E773F9105C}"/>
              </a:ext>
            </a:extLst>
          </p:cNvPr>
          <p:cNvGrpSpPr/>
          <p:nvPr/>
        </p:nvGrpSpPr>
        <p:grpSpPr>
          <a:xfrm>
            <a:off x="7028213" y="2583366"/>
            <a:ext cx="1745878" cy="811703"/>
            <a:chOff x="7028213" y="3591417"/>
            <a:chExt cx="1745878" cy="811703"/>
          </a:xfrm>
        </p:grpSpPr>
        <p:pic>
          <p:nvPicPr>
            <p:cNvPr id="35" name="Picture 34" descr="Shape, arrow&#10;&#10;Description automatically generated">
              <a:extLst>
                <a:ext uri="{FF2B5EF4-FFF2-40B4-BE49-F238E27FC236}">
                  <a16:creationId xmlns:a16="http://schemas.microsoft.com/office/drawing/2014/main" id="{0B365D28-A6DB-4C6D-AC6D-D3B339ACF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28213" y="3591417"/>
              <a:ext cx="813823" cy="81170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602A8DC-5320-2A49-98E7-F52F145923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8186" y="3769915"/>
              <a:ext cx="995905" cy="376231"/>
            </a:xfrm>
            <a:prstGeom prst="rect">
              <a:avLst/>
            </a:prstGeom>
          </p:spPr>
        </p:pic>
      </p:grpSp>
      <p:pic>
        <p:nvPicPr>
          <p:cNvPr id="80" name="Picture 79">
            <a:extLst>
              <a:ext uri="{FF2B5EF4-FFF2-40B4-BE49-F238E27FC236}">
                <a16:creationId xmlns:a16="http://schemas.microsoft.com/office/drawing/2014/main" id="{9F24510C-C8EE-024E-BDC6-D80125E960A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8098" y="4217862"/>
            <a:ext cx="394315" cy="394315"/>
          </a:xfrm>
          <a:prstGeom prst="ellipse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A8046EFB-3523-CA4E-AC44-2D33655B80B0}"/>
              </a:ext>
            </a:extLst>
          </p:cNvPr>
          <p:cNvSpPr txBox="1"/>
          <p:nvPr/>
        </p:nvSpPr>
        <p:spPr>
          <a:xfrm>
            <a:off x="8354191" y="5830824"/>
            <a:ext cx="1287966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spcBef>
                <a:spcPts val="200"/>
              </a:spcBef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Sullivan</a:t>
            </a:r>
            <a:b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</a:br>
            <a:r>
              <a:rPr lang="en-GB" sz="1100" dirty="0" err="1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EpicMine.org</a:t>
            </a:r>
            <a:endParaRPr lang="en-GB" sz="1100" dirty="0">
              <a:solidFill>
                <a:srgbClr val="282827"/>
              </a:solidFill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72FA6D0-9B1B-CA4F-9415-80F4076913C6}"/>
              </a:ext>
            </a:extLst>
          </p:cNvPr>
          <p:cNvSpPr/>
          <p:nvPr/>
        </p:nvSpPr>
        <p:spPr>
          <a:xfrm>
            <a:off x="7969475" y="5856573"/>
            <a:ext cx="390292" cy="390292"/>
          </a:xfrm>
          <a:prstGeom prst="ellipse">
            <a:avLst/>
          </a:prstGeom>
          <a:blipFill dpi="0" rotWithShape="1"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GB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DB15DF9-63B2-6142-8986-2D261DDAB108}"/>
              </a:ext>
            </a:extLst>
          </p:cNvPr>
          <p:cNvSpPr txBox="1"/>
          <p:nvPr/>
        </p:nvSpPr>
        <p:spPr>
          <a:xfrm>
            <a:off x="100197" y="6615990"/>
            <a:ext cx="4953964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Gotham HTF Book" pitchFamily="2" charset="77"/>
              </a:rPr>
              <a:t>EC211014 - Epicenter Labs one pager v05 | 24</a:t>
            </a:r>
            <a:r>
              <a:rPr lang="en-US" sz="700" baseline="30000" dirty="0">
                <a:latin typeface="Gotham HTF Book" pitchFamily="2" charset="77"/>
              </a:rPr>
              <a:t>th</a:t>
            </a:r>
            <a:r>
              <a:rPr lang="en-US" sz="700" dirty="0">
                <a:latin typeface="Gotham HTF Book" pitchFamily="2" charset="77"/>
              </a:rPr>
              <a:t> Nov 2021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DB0A0D4-467A-B144-BFDE-CD10D521AC8A}"/>
              </a:ext>
            </a:extLst>
          </p:cNvPr>
          <p:cNvSpPr txBox="1"/>
          <p:nvPr/>
        </p:nvSpPr>
        <p:spPr>
          <a:xfrm>
            <a:off x="6728171" y="5830824"/>
            <a:ext cx="1401342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spcBef>
                <a:spcPts val="200"/>
              </a:spcBef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51pool</a:t>
            </a:r>
            <a:b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</a:br>
            <a:r>
              <a:rPr kumimoji="0" lang="en-GB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Eccence</a:t>
            </a: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282827"/>
                </a:solidFill>
                <a:effectLst/>
                <a:uLnTx/>
                <a:uFillTx/>
                <a:latin typeface="Gotham HTF Book" pitchFamily="2" charset="77"/>
                <a:ea typeface="+mn-ea"/>
                <a:cs typeface="Arial" pitchFamily="34" charset="0"/>
              </a:rPr>
              <a:t> Digital</a:t>
            </a:r>
            <a:endParaRPr lang="en-GB" sz="1100" dirty="0">
              <a:solidFill>
                <a:srgbClr val="282827"/>
              </a:solidFill>
              <a:highlight>
                <a:srgbClr val="FFFF00"/>
              </a:highlight>
              <a:latin typeface="Gotham HTF Book" pitchFamily="2" charset="77"/>
              <a:cs typeface="Arial" pitchFamily="34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FAD4599-674B-5445-A4E1-18105C57D791}"/>
              </a:ext>
            </a:extLst>
          </p:cNvPr>
          <p:cNvSpPr/>
          <p:nvPr/>
        </p:nvSpPr>
        <p:spPr>
          <a:xfrm>
            <a:off x="6343455" y="5858502"/>
            <a:ext cx="390292" cy="390292"/>
          </a:xfrm>
          <a:prstGeom prst="ellipse">
            <a:avLst/>
          </a:prstGeom>
          <a:blipFill dpi="0" rotWithShape="1">
            <a:blip r:embed="rId20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GB" sz="10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BE40D0B-5995-5E4D-A250-0532D9F3A565}"/>
              </a:ext>
            </a:extLst>
          </p:cNvPr>
          <p:cNvSpPr/>
          <p:nvPr/>
        </p:nvSpPr>
        <p:spPr>
          <a:xfrm>
            <a:off x="2184657" y="4172026"/>
            <a:ext cx="2004572" cy="2056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Fair Launch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100% Free Open-Source Software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MEV-Resistance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Permissionless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Regulatory Compatibility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Surveillance Resistance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Sustainability</a:t>
            </a:r>
          </a:p>
          <a:p>
            <a:pPr>
              <a:spcBef>
                <a:spcPts val="200"/>
              </a:spcBef>
              <a:spcAft>
                <a:spcPts val="600"/>
              </a:spcAft>
            </a:pPr>
            <a:r>
              <a:rPr lang="en-GB" sz="900" dirty="0">
                <a:solidFill>
                  <a:srgbClr val="282827"/>
                </a:solidFill>
                <a:latin typeface="Gotham HTF Book" pitchFamily="2" charset="77"/>
                <a:cs typeface="Arial" pitchFamily="34" charset="0"/>
              </a:rPr>
              <a:t>Trust-Minimization</a:t>
            </a:r>
          </a:p>
        </p:txBody>
      </p:sp>
    </p:spTree>
    <p:extLst>
      <p:ext uri="{BB962C8B-B14F-4D97-AF65-F5344CB8AC3E}">
        <p14:creationId xmlns:p14="http://schemas.microsoft.com/office/powerpoint/2010/main" val="771932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4199</TotalTime>
  <Words>116</Words>
  <Application>Microsoft Macintosh PowerPoint</Application>
  <PresentationFormat>A4 Paper (210x297 mm)</PresentationFormat>
  <Paragraphs>35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Gotham HTF Black</vt:lpstr>
      <vt:lpstr>Gotham HTF Book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Diane Hipkins</dc:creator>
  <cp:lastModifiedBy>Spencer Lambert</cp:lastModifiedBy>
  <cp:revision>10</cp:revision>
  <dcterms:created xsi:type="dcterms:W3CDTF">2021-11-12T13:35:59Z</dcterms:created>
  <dcterms:modified xsi:type="dcterms:W3CDTF">2021-11-26T15:15:57Z</dcterms:modified>
</cp:coreProperties>
</file>

<file path=docProps/thumbnail.jpeg>
</file>